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66062-E2EE-465F-BC90-997F5AD53703}" type="datetimeFigureOut">
              <a:rPr lang="en-IN" smtClean="0"/>
              <a:t>25-11-2025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B11C6-00D5-453B-A76D-EDFB9253EF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208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B11C6-00D5-453B-A76D-EDFB9253EFBC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661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7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18.png"/><Relationship Id="rId2" Type="http://schemas.openxmlformats.org/officeDocument/2006/relationships/image" Target="../media/image22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6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openxmlformats.org/officeDocument/2006/relationships/image" Target="../media/image1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9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18.png"/><Relationship Id="rId2" Type="http://schemas.openxmlformats.org/officeDocument/2006/relationships/image" Target="../media/image32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6.png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10" Type="http://schemas.openxmlformats.org/officeDocument/2006/relationships/image" Target="../media/image15.png"/><Relationship Id="rId4" Type="http://schemas.openxmlformats.org/officeDocument/2006/relationships/image" Target="../media/image34.png"/><Relationship Id="rId9" Type="http://schemas.openxmlformats.org/officeDocument/2006/relationships/image" Target="../media/image5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24.png"/><Relationship Id="rId12" Type="http://schemas.openxmlformats.org/officeDocument/2006/relationships/image" Target="../media/image50.png"/><Relationship Id="rId2" Type="http://schemas.openxmlformats.org/officeDocument/2006/relationships/image" Target="../media/image42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5" Type="http://schemas.openxmlformats.org/officeDocument/2006/relationships/image" Target="../media/image53.png"/><Relationship Id="rId10" Type="http://schemas.openxmlformats.org/officeDocument/2006/relationships/image" Target="../media/image15.png"/><Relationship Id="rId4" Type="http://schemas.openxmlformats.org/officeDocument/2006/relationships/image" Target="../media/image44.png"/><Relationship Id="rId9" Type="http://schemas.openxmlformats.org/officeDocument/2006/relationships/image" Target="../media/image48.jpg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15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3.png"/><Relationship Id="rId7" Type="http://schemas.openxmlformats.org/officeDocument/2006/relationships/image" Target="../media/image64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25.png"/><Relationship Id="rId10" Type="http://schemas.openxmlformats.org/officeDocument/2006/relationships/image" Target="../media/image67.png"/><Relationship Id="rId4" Type="http://schemas.openxmlformats.org/officeDocument/2006/relationships/image" Target="../media/image24.png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3366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876378" y="2343150"/>
            <a:ext cx="8438939" cy="7619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1300"/>
              </a:spcAft>
            </a:pPr>
            <a:r>
              <a:rPr sz="3827" b="1">
                <a:solidFill>
                  <a:srgbClr val="FFFFFF"/>
                </a:solidFill>
              </a:rPr>
              <a:t>Bonrix Mobile Recharge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6378" y="3295650"/>
            <a:ext cx="8438939" cy="2952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2600"/>
              </a:spcAft>
            </a:pPr>
            <a:r>
              <a:rPr sz="1435" b="0">
                <a:solidFill>
                  <a:srgbClr val="E0E0E0"/>
                </a:solidFill>
              </a:rPr>
              <a:t>A </a:t>
            </a:r>
            <a:r>
              <a:rPr sz="1435" b="1">
                <a:solidFill>
                  <a:srgbClr val="4FC3F7"/>
                </a:solidFill>
              </a:rPr>
              <a:t>Comprehensive</a:t>
            </a:r>
            <a:r>
              <a:rPr sz="1435" b="0">
                <a:solidFill>
                  <a:srgbClr val="E0E0E0"/>
                </a:solidFill>
              </a:rPr>
              <a:t> Solution for Mobile Recharge, DTH, Wallet &amp; Payment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6378" y="3962399"/>
            <a:ext cx="8438939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2600"/>
              </a:spcBef>
              <a:spcAft>
                <a:spcPts val="0"/>
              </a:spcAft>
            </a:pPr>
            <a:r>
              <a:rPr sz="1196" b="0">
                <a:solidFill>
                  <a:srgbClr val="A3D4FF"/>
                </a:solidFill>
              </a:rPr>
              <a:t>Bonrix Software Systems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6378" y="4305300"/>
            <a:ext cx="8438939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650"/>
              </a:spcBef>
              <a:spcAft>
                <a:spcPts val="0"/>
              </a:spcAft>
            </a:pPr>
            <a:r>
              <a:rPr sz="1076" b="0">
                <a:solidFill>
                  <a:srgbClr val="A3D4FF"/>
                </a:solidFill>
              </a:rPr>
              <a:t>Ahmedabad, Gujarat,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Company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33" y="1238249"/>
            <a:ext cx="5238619" cy="3809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950"/>
              </a:spcAft>
            </a:pPr>
            <a:r>
              <a:rPr sz="1913" b="1">
                <a:solidFill>
                  <a:srgbClr val="0056B3"/>
                </a:solidFill>
              </a:rPr>
              <a:t>Bonrix Software Systems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733" y="1904999"/>
            <a:ext cx="5238619" cy="2952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435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435" b="1">
                <a:solidFill>
                  <a:srgbClr val="0056B3"/>
                </a:solidFill>
              </a:rPr>
              <a:t> Location 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733" y="1960244"/>
            <a:ext cx="228594" cy="1943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733" y="2343150"/>
            <a:ext cx="5238619" cy="2857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Ahmedabad, Gujarat, India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733" y="2914650"/>
            <a:ext cx="5238619" cy="2952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435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435" b="1">
                <a:solidFill>
                  <a:srgbClr val="0056B3"/>
                </a:solidFill>
              </a:rPr>
              <a:t> Business Focus </a:t>
            </a:r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33" y="2978467"/>
            <a:ext cx="228594" cy="1771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733" y="3352800"/>
            <a:ext cx="5238619" cy="5715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 Mobile recharge solutions for </a:t>
            </a:r>
            <a:r>
              <a:rPr sz="1196" b="1">
                <a:solidFill>
                  <a:srgbClr val="4FC3F7"/>
                </a:solidFill>
              </a:rPr>
              <a:t>administrators</a:t>
            </a:r>
            <a:r>
              <a:rPr sz="1196" b="0">
                <a:solidFill>
                  <a:srgbClr val="333333"/>
                </a:solidFill>
              </a:rPr>
              <a:t>, </a:t>
            </a:r>
            <a:r>
              <a:rPr sz="1196" b="1">
                <a:solidFill>
                  <a:srgbClr val="4FC3F7"/>
                </a:solidFill>
              </a:rPr>
              <a:t>distributors</a:t>
            </a:r>
            <a:r>
              <a:rPr sz="1196" b="0">
                <a:solidFill>
                  <a:srgbClr val="333333"/>
                </a:solidFill>
              </a:rPr>
              <a:t>, </a:t>
            </a:r>
            <a:r>
              <a:rPr sz="1196" b="1">
                <a:solidFill>
                  <a:srgbClr val="4FC3F7"/>
                </a:solidFill>
              </a:rPr>
              <a:t>dealers</a:t>
            </a:r>
            <a:r>
              <a:rPr sz="1196" b="0">
                <a:solidFill>
                  <a:srgbClr val="333333"/>
                </a:solidFill>
              </a:rPr>
              <a:t>, and </a:t>
            </a:r>
            <a:r>
              <a:rPr sz="1196" b="1">
                <a:solidFill>
                  <a:srgbClr val="4FC3F7"/>
                </a:solidFill>
              </a:rPr>
              <a:t>users</a:t>
            </a:r>
            <a:r>
              <a:rPr sz="1196" b="0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733" y="4210049"/>
            <a:ext cx="5238619" cy="2952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435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435" b="1">
                <a:solidFill>
                  <a:srgbClr val="0056B3"/>
                </a:solidFill>
              </a:rPr>
              <a:t> Mission 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733" y="4265295"/>
            <a:ext cx="228594" cy="1943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6733" y="4648200"/>
            <a:ext cx="5238619" cy="5715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 Providing </a:t>
            </a:r>
            <a:r>
              <a:rPr sz="1196" b="1">
                <a:solidFill>
                  <a:srgbClr val="4FC3F7"/>
                </a:solidFill>
              </a:rPr>
              <a:t>seamless</a:t>
            </a:r>
            <a:r>
              <a:rPr sz="1196" b="0">
                <a:solidFill>
                  <a:srgbClr val="333333"/>
                </a:solidFill>
              </a:rPr>
              <a:t> and </a:t>
            </a:r>
            <a:r>
              <a:rPr sz="1196" b="1">
                <a:solidFill>
                  <a:srgbClr val="4FC3F7"/>
                </a:solidFill>
              </a:rPr>
              <a:t>secure</a:t>
            </a:r>
            <a:r>
              <a:rPr sz="1196" b="0">
                <a:solidFill>
                  <a:srgbClr val="333333"/>
                </a:solidFill>
              </a:rPr>
              <a:t> recharge solutions for mobile, DTH, and payment services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86342" y="1304925"/>
            <a:ext cx="5238619" cy="304799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4"/>
          <p:cNvSpPr/>
          <p:nvPr/>
        </p:nvSpPr>
        <p:spPr>
          <a:xfrm>
            <a:off x="6286342" y="4638674"/>
            <a:ext cx="2476438" cy="742950"/>
          </a:xfrm>
          <a:prstGeom prst="roundRect">
            <a:avLst>
              <a:gd name="adj" fmla="val 1025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 Same Side Corner Rectangle 15"/>
          <p:cNvSpPr/>
          <p:nvPr/>
        </p:nvSpPr>
        <p:spPr>
          <a:xfrm rot="16200000">
            <a:off x="5980907" y="4944109"/>
            <a:ext cx="742950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FC3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6467313" y="4781549"/>
            <a:ext cx="2152596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076" b="1">
                <a:solidFill>
                  <a:srgbClr val="0056B3"/>
                </a:solidFill>
              </a:rPr>
              <a:t>Experience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67313" y="5048250"/>
            <a:ext cx="2152596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Leading provider since 2005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905652" y="4638674"/>
            <a:ext cx="2476438" cy="742950"/>
          </a:xfrm>
          <a:prstGeom prst="roundRect">
            <a:avLst>
              <a:gd name="adj" fmla="val 1025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ound Same Side Corner Rectangle 19"/>
          <p:cNvSpPr/>
          <p:nvPr/>
        </p:nvSpPr>
        <p:spPr>
          <a:xfrm rot="16200000">
            <a:off x="8600217" y="4944109"/>
            <a:ext cx="742950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FC3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9086622" y="4781549"/>
            <a:ext cx="2152596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076" b="1">
                <a:solidFill>
                  <a:srgbClr val="0056B3"/>
                </a:solidFill>
              </a:rPr>
              <a:t>Technology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86622" y="5048250"/>
            <a:ext cx="2152596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Web &amp; desktop applications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86342" y="5524499"/>
            <a:ext cx="2476438" cy="742950"/>
          </a:xfrm>
          <a:prstGeom prst="roundRect">
            <a:avLst>
              <a:gd name="adj" fmla="val 1025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ound Same Side Corner Rectangle 23"/>
          <p:cNvSpPr/>
          <p:nvPr/>
        </p:nvSpPr>
        <p:spPr>
          <a:xfrm rot="16200000">
            <a:off x="5980907" y="5829934"/>
            <a:ext cx="742950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FC3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6467313" y="5667374"/>
            <a:ext cx="2152596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076" b="1">
                <a:solidFill>
                  <a:srgbClr val="0056B3"/>
                </a:solidFill>
              </a:rPr>
              <a:t>Services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67313" y="5934075"/>
            <a:ext cx="2152596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Multi-platform recharge solutions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905652" y="5524499"/>
            <a:ext cx="2476438" cy="742950"/>
          </a:xfrm>
          <a:prstGeom prst="roundRect">
            <a:avLst>
              <a:gd name="adj" fmla="val 1025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ound Same Side Corner Rectangle 27"/>
          <p:cNvSpPr/>
          <p:nvPr/>
        </p:nvSpPr>
        <p:spPr>
          <a:xfrm rot="16200000">
            <a:off x="8600217" y="5829934"/>
            <a:ext cx="742950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FC3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9086622" y="5667374"/>
            <a:ext cx="2152596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076" b="1">
                <a:solidFill>
                  <a:srgbClr val="0056B3"/>
                </a:solidFill>
              </a:rPr>
              <a:t>Support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86622" y="5934075"/>
            <a:ext cx="2152596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24/7 technical assistance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System Architecture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33" y="1238249"/>
            <a:ext cx="5238619" cy="3429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300"/>
              </a:spcAft>
            </a:pPr>
            <a:r>
              <a:rPr sz="1674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0056B3"/>
                </a:solidFill>
              </a:rPr>
              <a:t> Multi-Tiered User Structure 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33" y="1321117"/>
            <a:ext cx="228594" cy="1771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66733" y="1771650"/>
            <a:ext cx="5238619" cy="466724"/>
          </a:xfrm>
          <a:prstGeom prst="roundRect">
            <a:avLst>
              <a:gd name="adj" fmla="val 24489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604" y="1911667"/>
            <a:ext cx="228594" cy="177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1070" y="1885950"/>
            <a:ext cx="533386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Admin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9704" y="1904999"/>
            <a:ext cx="2400239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System administrator with full control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6733" y="2381250"/>
            <a:ext cx="5238619" cy="466724"/>
          </a:xfrm>
          <a:prstGeom prst="roundRect">
            <a:avLst>
              <a:gd name="adj" fmla="val 24489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604" y="2538412"/>
            <a:ext cx="228594" cy="142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1070" y="2495550"/>
            <a:ext cx="1485862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Master Distributor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2180" y="2514600"/>
            <a:ext cx="1866853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Top-level distribution partner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6733" y="2990849"/>
            <a:ext cx="5238619" cy="466724"/>
          </a:xfrm>
          <a:prstGeom prst="roundRect">
            <a:avLst>
              <a:gd name="adj" fmla="val 24489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9604" y="3148012"/>
            <a:ext cx="228594" cy="142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81070" y="3105149"/>
            <a:ext cx="895327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Distributor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71645" y="3124200"/>
            <a:ext cx="1838279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Regional distribution partner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6733" y="3600450"/>
            <a:ext cx="5238619" cy="466724"/>
          </a:xfrm>
          <a:prstGeom prst="roundRect">
            <a:avLst>
              <a:gd name="adj" fmla="val 24489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9604" y="3746182"/>
            <a:ext cx="228594" cy="1657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81070" y="3714750"/>
            <a:ext cx="533386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Dealer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09704" y="3733799"/>
            <a:ext cx="1200119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Local retail partner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4210049"/>
            <a:ext cx="5238619" cy="466724"/>
          </a:xfrm>
          <a:prstGeom prst="roundRect">
            <a:avLst>
              <a:gd name="adj" fmla="val 24489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4377" y="4324349"/>
            <a:ext cx="704832" cy="228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66853" y="4324349"/>
            <a:ext cx="37146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User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33566" y="4343400"/>
            <a:ext cx="876278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End customer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66733" y="4819650"/>
            <a:ext cx="5238619" cy="466724"/>
          </a:xfrm>
          <a:prstGeom prst="roundRect">
            <a:avLst>
              <a:gd name="adj" fmla="val 24489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9604" y="4959667"/>
            <a:ext cx="228594" cy="17716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81070" y="4933950"/>
            <a:ext cx="380990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Staff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57308" y="4952999"/>
            <a:ext cx="1190595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Support personnel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4392" y="5474017"/>
            <a:ext cx="5238619" cy="3429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300"/>
              </a:spcAft>
            </a:pPr>
            <a:r>
              <a:rPr sz="1674" b="1" dirty="0">
                <a:solidFill>
                  <a:srgbClr val="0056B3"/>
                </a:solidFill>
              </a:rPr>
              <a:t> </a:t>
            </a:r>
            <a:r>
              <a:rPr sz="1104" dirty="0"/>
              <a:t>  </a:t>
            </a:r>
            <a:r>
              <a:rPr sz="1674" b="1" dirty="0">
                <a:solidFill>
                  <a:srgbClr val="0056B3"/>
                </a:solidFill>
              </a:rPr>
              <a:t> Hardware Components </a:t>
            </a:r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8476" y="5569396"/>
            <a:ext cx="228594" cy="177164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694392" y="5868352"/>
            <a:ext cx="2543111" cy="447675"/>
          </a:xfrm>
          <a:prstGeom prst="roundRect">
            <a:avLst>
              <a:gd name="adj" fmla="val 17021"/>
            </a:avLst>
          </a:prstGeom>
          <a:solidFill>
            <a:srgbClr val="F0F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Round Same Side Corner Rectangle 32"/>
          <p:cNvSpPr/>
          <p:nvPr/>
        </p:nvSpPr>
        <p:spPr>
          <a:xfrm rot="16200000">
            <a:off x="506052" y="6059315"/>
            <a:ext cx="447675" cy="9526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FC3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986178" y="6004560"/>
            <a:ext cx="2219269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0056B3"/>
                </a:solidFill>
              </a:rPr>
              <a:t>8 port 2G MODEM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334151" y="5869304"/>
            <a:ext cx="2543111" cy="447675"/>
          </a:xfrm>
          <a:prstGeom prst="roundRect">
            <a:avLst>
              <a:gd name="adj" fmla="val 17021"/>
            </a:avLst>
          </a:prstGeom>
          <a:solidFill>
            <a:srgbClr val="F0F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Round Same Side Corner Rectangle 35"/>
          <p:cNvSpPr/>
          <p:nvPr/>
        </p:nvSpPr>
        <p:spPr>
          <a:xfrm rot="16200000">
            <a:off x="3156280" y="6017575"/>
            <a:ext cx="447675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FC3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3522732" y="5972413"/>
            <a:ext cx="2219269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6" b="1" dirty="0">
                <a:solidFill>
                  <a:srgbClr val="0056B3"/>
                </a:solidFill>
              </a:rPr>
              <a:t>8 port 3G MODEM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48887" y="6407466"/>
            <a:ext cx="2543111" cy="447675"/>
          </a:xfrm>
          <a:prstGeom prst="roundRect">
            <a:avLst>
              <a:gd name="adj" fmla="val 17021"/>
            </a:avLst>
          </a:prstGeom>
          <a:solidFill>
            <a:srgbClr val="F0F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Round Same Side Corner Rectangle 38"/>
          <p:cNvSpPr/>
          <p:nvPr/>
        </p:nvSpPr>
        <p:spPr>
          <a:xfrm rot="16200000">
            <a:off x="536596" y="6565262"/>
            <a:ext cx="447675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FC3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923901" y="6509082"/>
            <a:ext cx="2219269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0056B3"/>
                </a:solidFill>
              </a:rPr>
              <a:t>16 port 2G MODEM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467012" y="6404607"/>
            <a:ext cx="2543111" cy="447675"/>
          </a:xfrm>
          <a:prstGeom prst="roundRect">
            <a:avLst>
              <a:gd name="adj" fmla="val 17021"/>
            </a:avLst>
          </a:prstGeom>
          <a:solidFill>
            <a:srgbClr val="F0F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Round Same Side Corner Rectangle 41"/>
          <p:cNvSpPr/>
          <p:nvPr/>
        </p:nvSpPr>
        <p:spPr>
          <a:xfrm rot="16200000">
            <a:off x="3205152" y="6548120"/>
            <a:ext cx="447675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FC3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3902448" y="6518907"/>
            <a:ext cx="2219269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6" b="1" dirty="0">
                <a:solidFill>
                  <a:srgbClr val="0056B3"/>
                </a:solidFill>
              </a:rPr>
              <a:t>16 port 3G MODEM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275452" y="6390322"/>
            <a:ext cx="2543111" cy="447675"/>
          </a:xfrm>
          <a:prstGeom prst="roundRect">
            <a:avLst>
              <a:gd name="adj" fmla="val 17021"/>
            </a:avLst>
          </a:prstGeom>
          <a:solidFill>
            <a:srgbClr val="F0F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Round Same Side Corner Rectangle 44"/>
          <p:cNvSpPr/>
          <p:nvPr/>
        </p:nvSpPr>
        <p:spPr>
          <a:xfrm rot="16200000">
            <a:off x="5995028" y="6559068"/>
            <a:ext cx="447675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FC3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6458853" y="6504622"/>
            <a:ext cx="2219269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6" b="1" dirty="0">
                <a:solidFill>
                  <a:srgbClr val="0056B3"/>
                </a:solidFill>
              </a:rPr>
              <a:t>32 port 2G MODEM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281585" y="5869304"/>
            <a:ext cx="2543111" cy="447675"/>
          </a:xfrm>
          <a:prstGeom prst="roundRect">
            <a:avLst>
              <a:gd name="adj" fmla="val 17021"/>
            </a:avLst>
          </a:prstGeom>
          <a:solidFill>
            <a:srgbClr val="F0F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8" name="Round Same Side Corner Rectangle 47"/>
          <p:cNvSpPr/>
          <p:nvPr/>
        </p:nvSpPr>
        <p:spPr>
          <a:xfrm rot="16200000">
            <a:off x="6020318" y="6034586"/>
            <a:ext cx="447675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FC3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6489712" y="6004560"/>
            <a:ext cx="2219269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6" b="1" dirty="0">
                <a:solidFill>
                  <a:srgbClr val="0056B3"/>
                </a:solidFill>
              </a:rPr>
              <a:t>32 port 3G MODEM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286442" y="930807"/>
            <a:ext cx="3343193" cy="2052638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1" name="Rounded Rectangle 50"/>
          <p:cNvSpPr/>
          <p:nvPr/>
        </p:nvSpPr>
        <p:spPr>
          <a:xfrm>
            <a:off x="6178115" y="3105149"/>
            <a:ext cx="5156351" cy="1828801"/>
          </a:xfrm>
          <a:prstGeom prst="roundRect">
            <a:avLst>
              <a:gd name="adj" fmla="val 7582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TextBox 51"/>
          <p:cNvSpPr txBox="1"/>
          <p:nvPr/>
        </p:nvSpPr>
        <p:spPr>
          <a:xfrm>
            <a:off x="6476838" y="3171174"/>
            <a:ext cx="4857628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315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0056B3"/>
                </a:solidFill>
              </a:rPr>
              <a:t> Key Architecture Features </a:t>
            </a:r>
          </a:p>
        </p:txBody>
      </p:sp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81589" y="3211457"/>
            <a:ext cx="228594" cy="194309"/>
          </a:xfrm>
          <a:prstGeom prst="rect">
            <a:avLst/>
          </a:prstGeom>
        </p:spPr>
      </p:pic>
      <p:sp>
        <p:nvSpPr>
          <p:cNvPr id="54" name="Rounded Rectangle 53"/>
          <p:cNvSpPr/>
          <p:nvPr/>
        </p:nvSpPr>
        <p:spPr>
          <a:xfrm>
            <a:off x="6437262" y="3455406"/>
            <a:ext cx="1838279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6527483" y="3472939"/>
            <a:ext cx="1838279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333333"/>
                </a:solidFill>
              </a:rPr>
              <a:t> </a:t>
            </a:r>
            <a:r>
              <a:rPr sz="1104" dirty="0"/>
              <a:t>  </a:t>
            </a:r>
            <a:r>
              <a:rPr sz="956" b="0" dirty="0">
                <a:solidFill>
                  <a:srgbClr val="333333"/>
                </a:solidFill>
              </a:rPr>
              <a:t> Secure access control </a:t>
            </a:r>
          </a:p>
        </p:txBody>
      </p: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05411" y="3556947"/>
            <a:ext cx="171445" cy="160388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8391315" y="3441987"/>
            <a:ext cx="1800179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8600859" y="3447927"/>
            <a:ext cx="1800179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333333"/>
                </a:solidFill>
              </a:rPr>
              <a:t> </a:t>
            </a:r>
            <a:r>
              <a:rPr sz="1104" dirty="0"/>
              <a:t>  </a:t>
            </a:r>
            <a:r>
              <a:rPr sz="956" b="0" dirty="0">
                <a:solidFill>
                  <a:srgbClr val="333333"/>
                </a:solidFill>
              </a:rPr>
              <a:t> Real-time processing </a:t>
            </a:r>
          </a:p>
        </p:txBody>
      </p:sp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510638" y="3547275"/>
            <a:ext cx="171445" cy="160388"/>
          </a:xfrm>
          <a:prstGeom prst="rect">
            <a:avLst/>
          </a:prstGeom>
        </p:spPr>
      </p:pic>
      <p:sp>
        <p:nvSpPr>
          <p:cNvPr id="60" name="Rounded Rectangle 59"/>
          <p:cNvSpPr/>
          <p:nvPr/>
        </p:nvSpPr>
        <p:spPr>
          <a:xfrm>
            <a:off x="6437262" y="3868772"/>
            <a:ext cx="1619209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6591133" y="3849788"/>
            <a:ext cx="1619209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333333"/>
                </a:solidFill>
              </a:rPr>
              <a:t> </a:t>
            </a:r>
            <a:r>
              <a:rPr sz="1104" dirty="0"/>
              <a:t>  </a:t>
            </a:r>
            <a:r>
              <a:rPr sz="956" b="0" dirty="0">
                <a:solidFill>
                  <a:srgbClr val="333333"/>
                </a:solidFill>
              </a:rPr>
              <a:t> High performance </a:t>
            </a:r>
          </a:p>
        </p:txBody>
      </p:sp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527483" y="3953431"/>
            <a:ext cx="171445" cy="124439"/>
          </a:xfrm>
          <a:prstGeom prst="rect">
            <a:avLst/>
          </a:prstGeom>
        </p:spPr>
      </p:pic>
      <p:sp>
        <p:nvSpPr>
          <p:cNvPr id="63" name="Rounded Rectangle 62"/>
          <p:cNvSpPr/>
          <p:nvPr/>
        </p:nvSpPr>
        <p:spPr>
          <a:xfrm>
            <a:off x="8191295" y="3868772"/>
            <a:ext cx="1933526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8358063" y="3880137"/>
            <a:ext cx="1933526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333333"/>
                </a:solidFill>
              </a:rPr>
              <a:t> Multi-platform support </a:t>
            </a:r>
          </a:p>
        </p:txBody>
      </p:sp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91387" y="3976620"/>
            <a:ext cx="171445" cy="127204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6437262" y="4400764"/>
            <a:ext cx="1914477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TextBox 66"/>
          <p:cNvSpPr txBox="1"/>
          <p:nvPr/>
        </p:nvSpPr>
        <p:spPr>
          <a:xfrm>
            <a:off x="6561745" y="4391023"/>
            <a:ext cx="1914477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333333"/>
                </a:solidFill>
              </a:rPr>
              <a:t> </a:t>
            </a:r>
            <a:r>
              <a:rPr sz="1104" dirty="0"/>
              <a:t>  </a:t>
            </a:r>
            <a:r>
              <a:rPr sz="956" b="0" dirty="0">
                <a:solidFill>
                  <a:srgbClr val="333333"/>
                </a:solidFill>
              </a:rPr>
              <a:t> Scalable infrastructure </a:t>
            </a:r>
          </a:p>
        </p:txBody>
      </p: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V="1">
            <a:off x="6544217" y="4469218"/>
            <a:ext cx="142421" cy="12936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8493750" y="4379658"/>
            <a:ext cx="1562060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8735928" y="4391023"/>
            <a:ext cx="1562060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333333"/>
                </a:solidFill>
              </a:rPr>
              <a:t> </a:t>
            </a:r>
            <a:r>
              <a:rPr sz="1104" dirty="0"/>
              <a:t>  </a:t>
            </a:r>
            <a:r>
              <a:rPr sz="956" b="0" dirty="0">
                <a:solidFill>
                  <a:srgbClr val="333333"/>
                </a:solidFill>
              </a:rPr>
              <a:t> Data redundancy </a:t>
            </a:r>
          </a:p>
        </p:txBody>
      </p:sp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8">
            <a:alphaModFix/>
          </a:blip>
          <a:stretch>
            <a:fillRect/>
          </a:stretch>
        </p:blipFill>
        <p:spPr>
          <a:xfrm flipH="1">
            <a:off x="8593266" y="4465253"/>
            <a:ext cx="231430" cy="171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Software Solutions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33" y="1238249"/>
            <a:ext cx="5238619" cy="3429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625"/>
              </a:spcAft>
            </a:pPr>
            <a:r>
              <a:rPr sz="1674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0056B3"/>
                </a:solidFill>
              </a:rPr>
              <a:t> Core Software Components 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733" y="1326832"/>
            <a:ext cx="228594" cy="16573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66733" y="1819275"/>
            <a:ext cx="2524061" cy="1447800"/>
          </a:xfrm>
          <a:prstGeom prst="roundRect">
            <a:avLst>
              <a:gd name="adj" fmla="val 1052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857228" y="2019299"/>
            <a:ext cx="428614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000" y="2139315"/>
            <a:ext cx="228594" cy="217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714" y="2009774"/>
            <a:ext cx="1571585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Mobile Recharge API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28" y="2600325"/>
            <a:ext cx="214307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Integration system for third-party applications and services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81290" y="1819275"/>
            <a:ext cx="2524061" cy="1447800"/>
          </a:xfrm>
          <a:prstGeom prst="roundRect">
            <a:avLst>
              <a:gd name="adj" fmla="val 1052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3571785" y="2009774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6082" y="2149792"/>
            <a:ext cx="228594" cy="1771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71845" y="2114550"/>
            <a:ext cx="1276318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Retailer System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785" y="2581275"/>
            <a:ext cx="214307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Complete solution for retail recharge operations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6733" y="3457575"/>
            <a:ext cx="2524061" cy="1447800"/>
          </a:xfrm>
          <a:prstGeom prst="roundRect">
            <a:avLst>
              <a:gd name="adj" fmla="val 1052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857228" y="3657600"/>
            <a:ext cx="419089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476" y="3789045"/>
            <a:ext cx="228594" cy="1943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19189" y="3648074"/>
            <a:ext cx="1581110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Advance SMS Express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7228" y="4238624"/>
            <a:ext cx="214307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Bulk SMS management and automated notifications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381290" y="3457575"/>
            <a:ext cx="2524061" cy="1447800"/>
          </a:xfrm>
          <a:prstGeom prst="roundRect">
            <a:avLst>
              <a:gd name="adj" fmla="val 1052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ounded Rectangle 21"/>
          <p:cNvSpPr/>
          <p:nvPr/>
        </p:nvSpPr>
        <p:spPr>
          <a:xfrm>
            <a:off x="3571785" y="3648074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6082" y="3779519"/>
            <a:ext cx="228594" cy="19430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71845" y="3762374"/>
            <a:ext cx="137156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SerialPort Utility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71785" y="4219575"/>
            <a:ext cx="214307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Hardware communication and modem management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66733" y="5105400"/>
            <a:ext cx="2524061" cy="1428750"/>
          </a:xfrm>
          <a:prstGeom prst="roundRect">
            <a:avLst>
              <a:gd name="adj" fmla="val 1066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ounded Rectangle 26"/>
          <p:cNvSpPr/>
          <p:nvPr/>
        </p:nvSpPr>
        <p:spPr>
          <a:xfrm>
            <a:off x="857228" y="5295899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1525" y="5427344"/>
            <a:ext cx="228594" cy="19430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457288" y="5400675"/>
            <a:ext cx="1314417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Gtalk AutoReply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7228" y="5867399"/>
            <a:ext cx="214307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Automated response system for customer queries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381290" y="5105400"/>
            <a:ext cx="2524061" cy="1428750"/>
          </a:xfrm>
          <a:prstGeom prst="roundRect">
            <a:avLst>
              <a:gd name="adj" fmla="val 1066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ounded Rectangle 31"/>
          <p:cNvSpPr/>
          <p:nvPr/>
        </p:nvSpPr>
        <p:spPr>
          <a:xfrm>
            <a:off x="3571785" y="5295899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86082" y="5453062"/>
            <a:ext cx="228594" cy="1428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171845" y="5400675"/>
            <a:ext cx="1114397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Gtalk Retailer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71785" y="5867399"/>
            <a:ext cx="214307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Chat-based retailer management interface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86342" y="1238249"/>
            <a:ext cx="5238619" cy="3047999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Rounded Rectangle 36"/>
          <p:cNvSpPr/>
          <p:nvPr/>
        </p:nvSpPr>
        <p:spPr>
          <a:xfrm>
            <a:off x="6286342" y="4524374"/>
            <a:ext cx="5238619" cy="2009774"/>
          </a:xfrm>
          <a:prstGeom prst="roundRect">
            <a:avLst>
              <a:gd name="adj" fmla="val 7582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6476838" y="4714875"/>
            <a:ext cx="4857628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315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0056B3"/>
                </a:solidFill>
              </a:rPr>
              <a:t> Software Advantages </a:t>
            </a:r>
          </a:p>
        </p:txBody>
      </p:sp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76838" y="4751070"/>
            <a:ext cx="228594" cy="194309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6476838" y="5124449"/>
            <a:ext cx="1733506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6476838" y="5124449"/>
            <a:ext cx="1733506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333333"/>
                </a:solidFill>
              </a:rPr>
              <a:t> Secure transactions </a:t>
            </a:r>
          </a:p>
        </p:txBody>
      </p:sp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76838" y="5215705"/>
            <a:ext cx="171445" cy="160388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8305592" y="5124449"/>
            <a:ext cx="1447763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8419889" y="5124449"/>
            <a:ext cx="1447763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333333"/>
                </a:solidFill>
              </a:rPr>
              <a:t> </a:t>
            </a:r>
            <a:r>
              <a:rPr sz="1104" dirty="0"/>
              <a:t>  </a:t>
            </a:r>
            <a:r>
              <a:rPr sz="956" b="0" dirty="0">
                <a:solidFill>
                  <a:srgbClr val="333333"/>
                </a:solidFill>
              </a:rPr>
              <a:t> Fast processing </a:t>
            </a:r>
          </a:p>
        </p:txBody>
      </p:sp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19889" y="5233680"/>
            <a:ext cx="171445" cy="124439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6476838" y="5562600"/>
            <a:ext cx="1628734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7" name="TextBox 46"/>
          <p:cNvSpPr txBox="1"/>
          <p:nvPr/>
        </p:nvSpPr>
        <p:spPr>
          <a:xfrm>
            <a:off x="6476838" y="5562600"/>
            <a:ext cx="1628734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333333"/>
                </a:solidFill>
              </a:rPr>
              <a:t> Real-time updates </a:t>
            </a:r>
          </a:p>
        </p:txBody>
      </p:sp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76838" y="5653855"/>
            <a:ext cx="171445" cy="160388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8200819" y="5562600"/>
            <a:ext cx="1400139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8343691" y="5562600"/>
            <a:ext cx="1400139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333333"/>
                </a:solidFill>
              </a:rPr>
              <a:t> Multi-platform </a:t>
            </a:r>
          </a:p>
        </p:txBody>
      </p:sp>
      <p:pic>
        <p:nvPicPr>
          <p:cNvPr id="51" name="Picture 50" descr="image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315117" y="5670447"/>
            <a:ext cx="171445" cy="127204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9696207" y="5562600"/>
            <a:ext cx="1495387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9817167" y="5562600"/>
            <a:ext cx="1495387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333333"/>
                </a:solidFill>
              </a:rPr>
              <a:t> </a:t>
            </a:r>
            <a:r>
              <a:rPr sz="1104" dirty="0"/>
              <a:t>  </a:t>
            </a:r>
            <a:r>
              <a:rPr sz="956" b="0" dirty="0">
                <a:solidFill>
                  <a:srgbClr val="333333"/>
                </a:solidFill>
              </a:rPr>
              <a:t> Easy integration </a:t>
            </a:r>
          </a:p>
        </p:txBody>
      </p:sp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810504" y="5659386"/>
            <a:ext cx="171445" cy="149327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6476838" y="6000750"/>
            <a:ext cx="1285842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6476838" y="6000750"/>
            <a:ext cx="1285842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333333"/>
                </a:solidFill>
              </a:rPr>
              <a:t> 24/7 support </a:t>
            </a:r>
          </a:p>
        </p:txBody>
      </p:sp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448962" y="6081711"/>
            <a:ext cx="199322" cy="160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Recharge Options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33" y="1238249"/>
            <a:ext cx="5238619" cy="3429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625"/>
              </a:spcAft>
            </a:pPr>
            <a:r>
              <a:rPr sz="1674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0056B3"/>
                </a:solidFill>
              </a:rPr>
              <a:t> Available Services 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733" y="1326832"/>
            <a:ext cx="228594" cy="16573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66733" y="1819275"/>
            <a:ext cx="2524061" cy="1590675"/>
          </a:xfrm>
          <a:prstGeom prst="roundRect">
            <a:avLst>
              <a:gd name="adj" fmla="val 9580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857228" y="2009774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525" y="2149792"/>
            <a:ext cx="228594" cy="177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7288" y="2114550"/>
            <a:ext cx="1142971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DTH Recharge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28" y="2581275"/>
            <a:ext cx="2143071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Direct-to-Home television recharge services for all major operators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81290" y="1819275"/>
            <a:ext cx="2524061" cy="1590675"/>
          </a:xfrm>
          <a:prstGeom prst="roundRect">
            <a:avLst>
              <a:gd name="adj" fmla="val 9580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3571785" y="2009774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6082" y="2149792"/>
            <a:ext cx="228594" cy="1771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71845" y="2114550"/>
            <a:ext cx="1314417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Wallet Recharge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785" y="2581275"/>
            <a:ext cx="214307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Digital wallet top-up and balance management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6733" y="3600450"/>
            <a:ext cx="2524061" cy="1381124"/>
          </a:xfrm>
          <a:prstGeom prst="roundRect">
            <a:avLst>
              <a:gd name="adj" fmla="val 11034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857228" y="3790949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1525" y="3910965"/>
            <a:ext cx="228594" cy="2171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57288" y="3905249"/>
            <a:ext cx="99057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Mobile Apps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7228" y="4362450"/>
            <a:ext cx="214307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Dedicated applications for on-the-go recharge services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381290" y="3600450"/>
            <a:ext cx="2524061" cy="1381124"/>
          </a:xfrm>
          <a:prstGeom prst="roundRect">
            <a:avLst>
              <a:gd name="adj" fmla="val 11034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ounded Rectangle 21"/>
          <p:cNvSpPr/>
          <p:nvPr/>
        </p:nvSpPr>
        <p:spPr>
          <a:xfrm>
            <a:off x="3571785" y="3790949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6082" y="3948112"/>
            <a:ext cx="228594" cy="1428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71845" y="3905249"/>
            <a:ext cx="1257268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Money Transfer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71785" y="4362450"/>
            <a:ext cx="214307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Secure money transfer services between accounts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66733" y="5172075"/>
            <a:ext cx="2524061" cy="1609724"/>
          </a:xfrm>
          <a:prstGeom prst="roundRect">
            <a:avLst>
              <a:gd name="adj" fmla="val 9467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ounded Rectangle 26"/>
          <p:cNvSpPr/>
          <p:nvPr/>
        </p:nvSpPr>
        <p:spPr>
          <a:xfrm>
            <a:off x="857228" y="536257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1525" y="5494020"/>
            <a:ext cx="228594" cy="19430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457288" y="5467349"/>
            <a:ext cx="419089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AePS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7228" y="5934075"/>
            <a:ext cx="214307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Aadhaar Enabled Payment System for secure transactions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381290" y="5172075"/>
            <a:ext cx="2524061" cy="1609724"/>
          </a:xfrm>
          <a:prstGeom prst="roundRect">
            <a:avLst>
              <a:gd name="adj" fmla="val 9467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ounded Rectangle 31"/>
          <p:cNvSpPr/>
          <p:nvPr/>
        </p:nvSpPr>
        <p:spPr>
          <a:xfrm>
            <a:off x="3571785" y="5372100"/>
            <a:ext cx="419089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67033" y="5512117"/>
            <a:ext cx="228594" cy="17716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133746" y="5362575"/>
            <a:ext cx="1581110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B2C Recharge Report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71785" y="5953124"/>
            <a:ext cx="2143071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Comprehensive reporting for business-to-consumer transactions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86342" y="1238249"/>
            <a:ext cx="5238619" cy="3047999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Rounded Rectangle 36"/>
          <p:cNvSpPr/>
          <p:nvPr/>
        </p:nvSpPr>
        <p:spPr>
          <a:xfrm>
            <a:off x="6286342" y="4772025"/>
            <a:ext cx="5238619" cy="2009774"/>
          </a:xfrm>
          <a:prstGeom prst="roundRect">
            <a:avLst>
              <a:gd name="adj" fmla="val 7582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6476838" y="4962525"/>
            <a:ext cx="4857628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315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0056B3"/>
                </a:solidFill>
              </a:rPr>
              <a:t> Service Benefits </a:t>
            </a:r>
          </a:p>
        </p:txBody>
      </p:sp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76838" y="4998719"/>
            <a:ext cx="228594" cy="194309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6476838" y="5372100"/>
            <a:ext cx="1733506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6476838" y="5372100"/>
            <a:ext cx="1733506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333333"/>
                </a:solidFill>
              </a:rPr>
              <a:t> Secure transactions </a:t>
            </a:r>
          </a:p>
        </p:txBody>
      </p:sp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91135" y="5463355"/>
            <a:ext cx="171445" cy="160388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8305592" y="5372100"/>
            <a:ext cx="1638259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8305592" y="5372100"/>
            <a:ext cx="1638259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333333"/>
                </a:solidFill>
              </a:rPr>
              <a:t> Instant processing </a:t>
            </a:r>
          </a:p>
        </p:txBody>
      </p:sp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19889" y="5481330"/>
            <a:ext cx="171445" cy="124439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6476838" y="5810249"/>
            <a:ext cx="1400139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7" name="TextBox 46"/>
          <p:cNvSpPr txBox="1"/>
          <p:nvPr/>
        </p:nvSpPr>
        <p:spPr>
          <a:xfrm>
            <a:off x="6476838" y="5810249"/>
            <a:ext cx="1400139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333333"/>
                </a:solidFill>
              </a:rPr>
              <a:t> Multi-platform </a:t>
            </a:r>
          </a:p>
        </p:txBody>
      </p:sp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91135" y="5918097"/>
            <a:ext cx="171445" cy="127204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7972225" y="5810249"/>
            <a:ext cx="1485862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7972225" y="5810249"/>
            <a:ext cx="1485862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333333"/>
                </a:solidFill>
              </a:rPr>
              <a:t> 24/7 availability </a:t>
            </a:r>
          </a:p>
        </p:txBody>
      </p:sp>
      <p:pic>
        <p:nvPicPr>
          <p:cNvPr id="51" name="Picture 50" descr="image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86522" y="5907036"/>
            <a:ext cx="171445" cy="149327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9553336" y="5810249"/>
            <a:ext cx="1476338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9553336" y="5810249"/>
            <a:ext cx="1476338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333333"/>
                </a:solidFill>
              </a:rPr>
              <a:t> Real-time alerts </a:t>
            </a:r>
          </a:p>
        </p:txBody>
      </p:sp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667633" y="5908418"/>
            <a:ext cx="171445" cy="146562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6476838" y="6248400"/>
            <a:ext cx="1695407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6476838" y="6248400"/>
            <a:ext cx="1695407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333333"/>
                </a:solidFill>
              </a:rPr>
              <a:t> Transaction history </a:t>
            </a:r>
          </a:p>
        </p:txBody>
      </p:sp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591135" y="6350716"/>
            <a:ext cx="171445" cy="138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Application Types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33" y="1238249"/>
            <a:ext cx="5238619" cy="3429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625"/>
              </a:spcAft>
            </a:pPr>
            <a:r>
              <a:rPr sz="1674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0056B3"/>
                </a:solidFill>
              </a:rPr>
              <a:t> Available Platforms 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733" y="1326832"/>
            <a:ext cx="228594" cy="16573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66733" y="1819275"/>
            <a:ext cx="2524061" cy="1428750"/>
          </a:xfrm>
          <a:prstGeom prst="roundRect">
            <a:avLst>
              <a:gd name="adj" fmla="val 1066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857228" y="2009774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525" y="2172652"/>
            <a:ext cx="228594" cy="131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7288" y="2114550"/>
            <a:ext cx="1095347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Android Apps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28" y="2581275"/>
            <a:ext cx="214307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Native mobile applications for Android devices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81290" y="1819275"/>
            <a:ext cx="2524061" cy="1428750"/>
          </a:xfrm>
          <a:prstGeom prst="roundRect">
            <a:avLst>
              <a:gd name="adj" fmla="val 1066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3571785" y="2009774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6082" y="2141220"/>
            <a:ext cx="228594" cy="1943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71845" y="2114550"/>
            <a:ext cx="447663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GPRS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785" y="2581275"/>
            <a:ext cx="214307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General Packet Radio Service for mobile data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6733" y="3438525"/>
            <a:ext cx="2524061" cy="1428750"/>
          </a:xfrm>
          <a:prstGeom prst="roundRect">
            <a:avLst>
              <a:gd name="adj" fmla="val 1066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857228" y="362902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1525" y="3794759"/>
            <a:ext cx="228594" cy="1257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57288" y="3733799"/>
            <a:ext cx="742931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JsonWeb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7228" y="4200525"/>
            <a:ext cx="214307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Web-based interface with JSON data exchange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381290" y="3438525"/>
            <a:ext cx="2524061" cy="1428750"/>
          </a:xfrm>
          <a:prstGeom prst="roundRect">
            <a:avLst>
              <a:gd name="adj" fmla="val 1066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ounded Rectangle 21"/>
          <p:cNvSpPr/>
          <p:nvPr/>
        </p:nvSpPr>
        <p:spPr>
          <a:xfrm>
            <a:off x="3571785" y="362902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6082" y="3769042"/>
            <a:ext cx="228594" cy="1771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71845" y="3733799"/>
            <a:ext cx="1028674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Admin Panel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71785" y="4200525"/>
            <a:ext cx="214307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Centralized management interface for administrators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66733" y="5048250"/>
            <a:ext cx="2524061" cy="1428750"/>
          </a:xfrm>
          <a:prstGeom prst="roundRect">
            <a:avLst>
              <a:gd name="adj" fmla="val 1066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ounded Rectangle 26"/>
          <p:cNvSpPr/>
          <p:nvPr/>
        </p:nvSpPr>
        <p:spPr>
          <a:xfrm>
            <a:off x="857228" y="5238749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1525" y="5378767"/>
            <a:ext cx="228594" cy="17716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457288" y="5353049"/>
            <a:ext cx="1133446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Retailer Panel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7228" y="5810249"/>
            <a:ext cx="214307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Dedicated interface for retail partners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381290" y="5048250"/>
            <a:ext cx="2524061" cy="1428750"/>
          </a:xfrm>
          <a:prstGeom prst="roundRect">
            <a:avLst>
              <a:gd name="adj" fmla="val 1066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ounded Rectangle 31"/>
          <p:cNvSpPr/>
          <p:nvPr/>
        </p:nvSpPr>
        <p:spPr>
          <a:xfrm>
            <a:off x="3571785" y="5238749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86082" y="5358765"/>
            <a:ext cx="228594" cy="2171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171845" y="5353049"/>
            <a:ext cx="447663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USSD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71785" y="5810249"/>
            <a:ext cx="214307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Unstructured Supplementary Service Data for quick access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86342" y="1238249"/>
            <a:ext cx="5238619" cy="3047999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Rounded Rectangle 36"/>
          <p:cNvSpPr/>
          <p:nvPr/>
        </p:nvSpPr>
        <p:spPr>
          <a:xfrm>
            <a:off x="6286342" y="4905375"/>
            <a:ext cx="5238619" cy="1571625"/>
          </a:xfrm>
          <a:prstGeom prst="roundRect">
            <a:avLst>
              <a:gd name="adj" fmla="val 969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6476838" y="5095874"/>
            <a:ext cx="4857628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315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0056B3"/>
                </a:solidFill>
              </a:rPr>
              <a:t> Additional Applications </a:t>
            </a:r>
          </a:p>
        </p:txBody>
      </p:sp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76838" y="5132069"/>
            <a:ext cx="228594" cy="194309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6476838" y="5505450"/>
            <a:ext cx="809604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6476838" y="5505450"/>
            <a:ext cx="809604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333333"/>
                </a:solidFill>
              </a:rPr>
              <a:t> Gtalk </a:t>
            </a:r>
          </a:p>
        </p:txBody>
      </p:sp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91135" y="5602236"/>
            <a:ext cx="171445" cy="149327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7381690" y="5505450"/>
            <a:ext cx="1038199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7381690" y="5505450"/>
            <a:ext cx="1038199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333333"/>
                </a:solidFill>
              </a:rPr>
              <a:t> Web App </a:t>
            </a:r>
          </a:p>
        </p:txBody>
      </p:sp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95987" y="5602236"/>
            <a:ext cx="171445" cy="149327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8515137" y="5505450"/>
            <a:ext cx="1276318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7" name="TextBox 46"/>
          <p:cNvSpPr txBox="1"/>
          <p:nvPr/>
        </p:nvSpPr>
        <p:spPr>
          <a:xfrm>
            <a:off x="8515137" y="5505450"/>
            <a:ext cx="1276318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333333"/>
                </a:solidFill>
              </a:rPr>
              <a:t> Desktop App </a:t>
            </a:r>
          </a:p>
        </p:txBody>
      </p:sp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629434" y="5613297"/>
            <a:ext cx="171445" cy="127204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9896227" y="5505450"/>
            <a:ext cx="1247743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9896227" y="5505450"/>
            <a:ext cx="1247743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333333"/>
                </a:solidFill>
              </a:rPr>
              <a:t> Retailer App </a:t>
            </a:r>
          </a:p>
        </p:txBody>
      </p:sp>
      <p:pic>
        <p:nvPicPr>
          <p:cNvPr id="51" name="Picture 50" descr="image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010524" y="5596705"/>
            <a:ext cx="171445" cy="160388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6476838" y="5943600"/>
            <a:ext cx="1400139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476838" y="5943600"/>
            <a:ext cx="1400139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333333"/>
                </a:solidFill>
              </a:rPr>
              <a:t> Multi-platform </a:t>
            </a:r>
          </a:p>
        </p:txBody>
      </p:sp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591135" y="6051447"/>
            <a:ext cx="171445" cy="127204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7972225" y="5943600"/>
            <a:ext cx="1400139" cy="34290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7972225" y="5943600"/>
            <a:ext cx="1400139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333333"/>
                </a:solidFill>
              </a:rPr>
              <a:t> Real-time sync </a:t>
            </a:r>
          </a:p>
        </p:txBody>
      </p:sp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086522" y="6034855"/>
            <a:ext cx="171445" cy="160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System Features and Benefits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33" y="1238249"/>
            <a:ext cx="5238619" cy="3429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625"/>
              </a:spcAft>
            </a:pPr>
            <a:r>
              <a:rPr sz="1674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0056B3"/>
                </a:solidFill>
              </a:rPr>
              <a:t> Performance Metrics 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733" y="1321117"/>
            <a:ext cx="228594" cy="1771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66733" y="1819275"/>
            <a:ext cx="2524061" cy="1790700"/>
          </a:xfrm>
          <a:prstGeom prst="roundRect">
            <a:avLst>
              <a:gd name="adj" fmla="val 8510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1638259" y="2009774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655" y="2173060"/>
            <a:ext cx="285742" cy="244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159" y="2724150"/>
            <a:ext cx="657208" cy="4286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325"/>
              </a:spcAft>
            </a:pPr>
            <a:r>
              <a:rPr sz="2152" b="1">
                <a:solidFill>
                  <a:srgbClr val="0056B3"/>
                </a:solidFill>
              </a:rPr>
              <a:t>98%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763" y="3200400"/>
            <a:ext cx="971525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Success Ratio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81290" y="1819275"/>
            <a:ext cx="2524061" cy="1790700"/>
          </a:xfrm>
          <a:prstGeom prst="roundRect">
            <a:avLst>
              <a:gd name="adj" fmla="val 8510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4362340" y="2009774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687" y="2194929"/>
            <a:ext cx="285742" cy="2011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09964" y="2724150"/>
            <a:ext cx="476238" cy="4286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325"/>
              </a:spcAft>
            </a:pPr>
            <a:r>
              <a:rPr sz="2152" b="1">
                <a:solidFill>
                  <a:srgbClr val="0056B3"/>
                </a:solidFill>
              </a:rPr>
              <a:t>3-5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7528" y="3200400"/>
            <a:ext cx="1581110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Seconds per Recharge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733" y="3895724"/>
            <a:ext cx="5238619" cy="3429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625"/>
              </a:spcAft>
            </a:pPr>
            <a:r>
              <a:rPr sz="1674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0056B3"/>
                </a:solidFill>
              </a:rPr>
              <a:t> Key Features 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733" y="3970020"/>
            <a:ext cx="228594" cy="194309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96111" y="4595811"/>
            <a:ext cx="2494683" cy="990602"/>
          </a:xfrm>
          <a:prstGeom prst="roundRect">
            <a:avLst>
              <a:gd name="adj" fmla="val 969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857228" y="4667249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1525" y="4812982"/>
            <a:ext cx="228594" cy="1657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57288" y="4667249"/>
            <a:ext cx="1543011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0056B3"/>
                </a:solidFill>
              </a:rPr>
              <a:t>Multi-Platform Support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465" y="5014909"/>
            <a:ext cx="1543011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Works across web, desktop, and mobile platforms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410668" y="4571998"/>
            <a:ext cx="2494683" cy="1014415"/>
          </a:xfrm>
          <a:prstGeom prst="roundRect">
            <a:avLst>
              <a:gd name="adj" fmla="val 969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3571785" y="4667249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86082" y="4787265"/>
            <a:ext cx="228594" cy="21717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96460" y="4610101"/>
            <a:ext cx="1543011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196" b="1" dirty="0">
                <a:solidFill>
                  <a:srgbClr val="0056B3"/>
                </a:solidFill>
              </a:rPr>
              <a:t>Secure Transactions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05172" y="4859482"/>
            <a:ext cx="1543011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End-to-end encryption for all financial operations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96111" y="5734050"/>
            <a:ext cx="2524061" cy="933449"/>
          </a:xfrm>
          <a:prstGeom prst="roundRect">
            <a:avLst>
              <a:gd name="adj" fmla="val 11188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ed Rectangle 28"/>
          <p:cNvSpPr/>
          <p:nvPr/>
        </p:nvSpPr>
        <p:spPr>
          <a:xfrm>
            <a:off x="778619" y="5803235"/>
            <a:ext cx="457188" cy="41477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04048" y="5902035"/>
            <a:ext cx="228594" cy="21717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42187" y="5714993"/>
            <a:ext cx="1543011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196" b="1" dirty="0">
                <a:solidFill>
                  <a:srgbClr val="0056B3"/>
                </a:solidFill>
              </a:rPr>
              <a:t>Real-Time Processing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18360" y="6091237"/>
            <a:ext cx="154301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Instant confirmation and status updates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410668" y="5714994"/>
            <a:ext cx="2524061" cy="952506"/>
          </a:xfrm>
          <a:prstGeom prst="roundRect">
            <a:avLst>
              <a:gd name="adj" fmla="val 11188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ounded Rectangle 33"/>
          <p:cNvSpPr/>
          <p:nvPr/>
        </p:nvSpPr>
        <p:spPr>
          <a:xfrm>
            <a:off x="3531274" y="5806178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45192" y="5973213"/>
            <a:ext cx="228594" cy="17716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64282" y="5902035"/>
            <a:ext cx="1543011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196" b="1" dirty="0">
                <a:solidFill>
                  <a:srgbClr val="0056B3"/>
                </a:solidFill>
              </a:rPr>
              <a:t>24/7 Support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75422" y="6119205"/>
            <a:ext cx="154301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Round-the-clock technical assistance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86343" y="1238249"/>
            <a:ext cx="4905252" cy="2731771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Rounded Rectangle 38"/>
          <p:cNvSpPr/>
          <p:nvPr/>
        </p:nvSpPr>
        <p:spPr>
          <a:xfrm>
            <a:off x="6333975" y="4499869"/>
            <a:ext cx="5448898" cy="2149187"/>
          </a:xfrm>
          <a:prstGeom prst="roundRect">
            <a:avLst>
              <a:gd name="adj" fmla="val 5423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6286342" y="4144085"/>
            <a:ext cx="4857628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315" b="1" dirty="0">
                <a:solidFill>
                  <a:srgbClr val="0056B3"/>
                </a:solidFill>
              </a:rPr>
              <a:t> </a:t>
            </a:r>
            <a:r>
              <a:rPr sz="1104" dirty="0"/>
              <a:t>  </a:t>
            </a:r>
            <a:r>
              <a:rPr sz="1315" b="1" dirty="0">
                <a:solidFill>
                  <a:srgbClr val="0056B3"/>
                </a:solidFill>
              </a:rPr>
              <a:t> Customer Benefits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635210" y="4610874"/>
            <a:ext cx="4857628" cy="91440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6673330" y="4687075"/>
            <a:ext cx="4571885" cy="38099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956" b="0" dirty="0">
                <a:solidFill>
                  <a:srgbClr val="555555"/>
                </a:solidFill>
              </a:rPr>
              <a:t>"The system has reduced our transaction processing time by 70% while maintaining excellent success rates."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48293" y="5220823"/>
            <a:ext cx="4571885" cy="1714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837" b="1" dirty="0">
                <a:solidFill>
                  <a:srgbClr val="0056B3"/>
                </a:solidFill>
              </a:rPr>
              <a:t>— Distributor, Mumbai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647118" y="5636634"/>
            <a:ext cx="4857628" cy="91440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6664866" y="5731622"/>
            <a:ext cx="4571885" cy="38099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956" b="0" dirty="0">
                <a:solidFill>
                  <a:srgbClr val="555555"/>
                </a:solidFill>
              </a:rPr>
              <a:t>"Multi-platform support allows our retailers to serve customers anytime, anywhere with minimal training."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72481" y="6246102"/>
            <a:ext cx="4571885" cy="1714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837" b="1" dirty="0">
                <a:solidFill>
                  <a:srgbClr val="0056B3"/>
                </a:solidFill>
              </a:rPr>
              <a:t>— Master Distributor, Gujarat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Demo and Access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0099" y="4903128"/>
            <a:ext cx="303225" cy="28071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076" b="1" dirty="0">
                <a:solidFill>
                  <a:srgbClr val="0056B3"/>
                </a:solidFill>
              </a:rPr>
              <a:t> </a:t>
            </a:r>
            <a:r>
              <a:rPr sz="1104" dirty="0"/>
              <a:t>  </a:t>
            </a:r>
            <a:r>
              <a:rPr sz="1076" b="1" dirty="0">
                <a:solidFill>
                  <a:srgbClr val="0056B3"/>
                </a:solidFill>
              </a:rPr>
              <a:t> </a:t>
            </a:r>
            <a:r>
              <a:rPr sz="1076" b="1" dirty="0" smtClean="0">
                <a:solidFill>
                  <a:srgbClr val="0056B3"/>
                </a:solidFill>
              </a:rPr>
              <a:t> </a:t>
            </a:r>
            <a:endParaRPr sz="1076" b="1" dirty="0">
              <a:solidFill>
                <a:srgbClr val="0056B3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0535" y="1273061"/>
            <a:ext cx="5238619" cy="3429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625"/>
              </a:spcAft>
            </a:pPr>
            <a:r>
              <a:rPr sz="1674" b="1" dirty="0">
                <a:solidFill>
                  <a:srgbClr val="0056B3"/>
                </a:solidFill>
              </a:rPr>
              <a:t> </a:t>
            </a:r>
            <a:r>
              <a:rPr sz="1104" dirty="0"/>
              <a:t>  </a:t>
            </a:r>
            <a:r>
              <a:rPr sz="1674" b="1" dirty="0">
                <a:solidFill>
                  <a:srgbClr val="0056B3"/>
                </a:solidFill>
              </a:rPr>
              <a:t> Software Downloads </a:t>
            </a:r>
          </a:p>
        </p:txBody>
      </p: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6238" y="1361644"/>
            <a:ext cx="228594" cy="165734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476238" y="1803862"/>
            <a:ext cx="2552636" cy="895350"/>
          </a:xfrm>
          <a:prstGeom prst="roundRect">
            <a:avLst>
              <a:gd name="adj" fmla="val 17021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4" name="Rounded Rectangle 53"/>
          <p:cNvSpPr/>
          <p:nvPr/>
        </p:nvSpPr>
        <p:spPr>
          <a:xfrm>
            <a:off x="557603" y="1943718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33" y="2047702"/>
            <a:ext cx="228594" cy="21717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96155" y="1937137"/>
            <a:ext cx="1666833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076" b="1" dirty="0">
                <a:solidFill>
                  <a:srgbClr val="0056B3"/>
                </a:solidFill>
              </a:rPr>
              <a:t>Recharge API System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66771" y="2119241"/>
            <a:ext cx="1666833" cy="3429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837" b="0" dirty="0">
                <a:solidFill>
                  <a:srgbClr val="555555"/>
                </a:solidFill>
              </a:rPr>
              <a:t>Complete API integration solution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76238" y="2856376"/>
            <a:ext cx="2552636" cy="895350"/>
          </a:xfrm>
          <a:prstGeom prst="roundRect">
            <a:avLst>
              <a:gd name="adj" fmla="val 17021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9" name="Rounded Rectangle 58"/>
          <p:cNvSpPr/>
          <p:nvPr/>
        </p:nvSpPr>
        <p:spPr>
          <a:xfrm>
            <a:off x="628633" y="298262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705" y="3126887"/>
            <a:ext cx="228594" cy="17716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151711" y="2963532"/>
            <a:ext cx="1666833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076" b="1" dirty="0">
                <a:solidFill>
                  <a:srgbClr val="0056B3"/>
                </a:solidFill>
              </a:rPr>
              <a:t>Retailer System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51710" y="3168320"/>
            <a:ext cx="1666833" cy="3429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555555"/>
                </a:solidFill>
              </a:rPr>
              <a:t>Retail management application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57189" y="3968461"/>
            <a:ext cx="2552636" cy="895350"/>
          </a:xfrm>
          <a:prstGeom prst="roundRect">
            <a:avLst>
              <a:gd name="adj" fmla="val 17021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4" name="Rounded Rectangle 63"/>
          <p:cNvSpPr/>
          <p:nvPr/>
        </p:nvSpPr>
        <p:spPr>
          <a:xfrm>
            <a:off x="542911" y="4079050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308" y="4204942"/>
            <a:ext cx="228594" cy="194309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057289" y="4129015"/>
            <a:ext cx="1666833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076" b="1" dirty="0">
                <a:solidFill>
                  <a:srgbClr val="0056B3"/>
                </a:solidFill>
              </a:rPr>
              <a:t>Advance SMS Express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57288" y="4416136"/>
            <a:ext cx="1666833" cy="1714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837" b="0" dirty="0">
                <a:solidFill>
                  <a:srgbClr val="555555"/>
                </a:solidFill>
              </a:rPr>
              <a:t>Bulk SMS management tool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38074" y="5035188"/>
            <a:ext cx="2552636" cy="895350"/>
          </a:xfrm>
          <a:prstGeom prst="roundRect">
            <a:avLst>
              <a:gd name="adj" fmla="val 17021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9" name="Rounded Rectangle 68"/>
          <p:cNvSpPr/>
          <p:nvPr/>
        </p:nvSpPr>
        <p:spPr>
          <a:xfrm>
            <a:off x="540188" y="5126242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372" y="5243773"/>
            <a:ext cx="228594" cy="165734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047223" y="5147479"/>
            <a:ext cx="1666833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076" b="1" dirty="0">
                <a:solidFill>
                  <a:srgbClr val="0056B3"/>
                </a:solidFill>
              </a:rPr>
              <a:t>Desktop Retailer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14791" y="5362574"/>
            <a:ext cx="1666833" cy="3429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555555"/>
                </a:solidFill>
              </a:rPr>
              <a:t>Desktop application for retailers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600358" y="1415131"/>
            <a:ext cx="7924603" cy="301780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4" name="Rounded Rectangle 73"/>
          <p:cNvSpPr/>
          <p:nvPr/>
        </p:nvSpPr>
        <p:spPr>
          <a:xfrm>
            <a:off x="3676056" y="4671689"/>
            <a:ext cx="7772707" cy="1542274"/>
          </a:xfrm>
          <a:prstGeom prst="roundRect">
            <a:avLst>
              <a:gd name="adj" fmla="val 8290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5" name="TextBox 74"/>
          <p:cNvSpPr txBox="1"/>
          <p:nvPr/>
        </p:nvSpPr>
        <p:spPr>
          <a:xfrm>
            <a:off x="3967597" y="4781511"/>
            <a:ext cx="4857628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315" b="1" dirty="0">
                <a:solidFill>
                  <a:srgbClr val="0056B3"/>
                </a:solidFill>
              </a:rPr>
              <a:t> </a:t>
            </a:r>
            <a:r>
              <a:rPr sz="1104" dirty="0"/>
              <a:t>  </a:t>
            </a:r>
            <a:r>
              <a:rPr sz="1315" b="1" dirty="0">
                <a:solidFill>
                  <a:srgbClr val="0056B3"/>
                </a:solidFill>
              </a:rPr>
              <a:t> Contact Information </a:t>
            </a:r>
          </a:p>
        </p:txBody>
      </p:sp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53300" y="4800996"/>
            <a:ext cx="228594" cy="194309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13679" y="5102603"/>
            <a:ext cx="190495" cy="162485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4081894" y="5043487"/>
            <a:ext cx="4571885" cy="38099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333333"/>
                </a:solidFill>
              </a:rPr>
              <a:t>A-801, </a:t>
            </a:r>
            <a:r>
              <a:rPr sz="956" b="0" dirty="0" err="1">
                <a:solidFill>
                  <a:srgbClr val="333333"/>
                </a:solidFill>
              </a:rPr>
              <a:t>Samudra</a:t>
            </a:r>
            <a:r>
              <a:rPr sz="956" b="0" dirty="0">
                <a:solidFill>
                  <a:srgbClr val="333333"/>
                </a:solidFill>
              </a:rPr>
              <a:t> Complex, Near </a:t>
            </a:r>
            <a:r>
              <a:rPr sz="956" b="0" dirty="0" err="1">
                <a:solidFill>
                  <a:srgbClr val="333333"/>
                </a:solidFill>
              </a:rPr>
              <a:t>Klassic</a:t>
            </a:r>
            <a:r>
              <a:rPr sz="956" b="0" dirty="0">
                <a:solidFill>
                  <a:srgbClr val="333333"/>
                </a:solidFill>
              </a:rPr>
              <a:t> Gold Hotel, Off </a:t>
            </a:r>
            <a:r>
              <a:rPr sz="956" b="0" dirty="0" err="1">
                <a:solidFill>
                  <a:srgbClr val="333333"/>
                </a:solidFill>
              </a:rPr>
              <a:t>C.G.Road</a:t>
            </a:r>
            <a:r>
              <a:rPr sz="956" b="0" dirty="0">
                <a:solidFill>
                  <a:srgbClr val="333333"/>
                </a:solidFill>
              </a:rPr>
              <a:t>, Ahmedabad, Gujarat, India</a:t>
            </a:r>
          </a:p>
        </p:txBody>
      </p:sp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13679" y="5503844"/>
            <a:ext cx="190495" cy="140073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4102235" y="5471359"/>
            <a:ext cx="1028674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333333"/>
                </a:solidFill>
              </a:rPr>
              <a:t>info@bonrix.net</a:t>
            </a:r>
          </a:p>
        </p:txBody>
      </p: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82507" y="5822970"/>
            <a:ext cx="190495" cy="151279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4059147" y="5803361"/>
            <a:ext cx="1857328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333333"/>
                </a:solidFill>
              </a:rPr>
              <a:t>+91-9426045500, 9429045500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541</Words>
  <Application>Microsoft Office PowerPoint</Application>
  <PresentationFormat>Widescreen</PresentationFormat>
  <Paragraphs>147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LENOVO</cp:lastModifiedBy>
  <cp:revision>7</cp:revision>
  <dcterms:created xsi:type="dcterms:W3CDTF">2013-01-27T09:14:16Z</dcterms:created>
  <dcterms:modified xsi:type="dcterms:W3CDTF">2025-11-25T11:28:50Z</dcterms:modified>
  <cp:category/>
</cp:coreProperties>
</file>